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  <p:sldId id="286" r:id="rId9"/>
    <p:sldId id="287" r:id="rId10"/>
    <p:sldId id="288" r:id="rId11"/>
    <p:sldId id="289" r:id="rId12"/>
    <p:sldId id="290" r:id="rId13"/>
    <p:sldId id="291" r:id="rId14"/>
    <p:sldId id="283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84" r:id="rId26"/>
    <p:sldId id="285" r:id="rId27"/>
    <p:sldId id="277" r:id="rId28"/>
    <p:sldId id="256" r:id="rId29"/>
    <p:sldId id="25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j28zhm0du/yJveAN0NN5zg==" hashData="fBzJctIk3ccuiKYJeVEmaS0ogZY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392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968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742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795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1840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1285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8522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5881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8689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31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2112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A2839-B8D3-4974-BF8C-525CE9D17082}" type="datetimeFigureOut">
              <a:rPr lang="tr-TR" smtClean="0"/>
              <a:t>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5B790-1A68-4DF0-903C-DB44460A71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386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835696" y="260648"/>
            <a:ext cx="6048672" cy="2304256"/>
          </a:xfrm>
          <a:solidFill>
            <a:srgbClr val="FFCCFF"/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ÖRÜNTÜLER</a:t>
            </a:r>
            <a:br>
              <a:rPr lang="tr-TR" sz="6000" b="1" dirty="0" smtClean="0">
                <a:solidFill>
                  <a:srgbClr val="FF0000"/>
                </a:solidFill>
              </a:rPr>
            </a:br>
            <a:r>
              <a:rPr lang="tr-TR" sz="6000" b="1" dirty="0" smtClean="0">
                <a:solidFill>
                  <a:srgbClr val="FF0000"/>
                </a:solidFill>
              </a:rPr>
              <a:t>(DİZİLER)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433742" y="4077072"/>
            <a:ext cx="8352928" cy="2376264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4800" b="1" dirty="0" smtClean="0">
                <a:solidFill>
                  <a:srgbClr val="FF0000"/>
                </a:solidFill>
              </a:rPr>
              <a:t>ÖMER ASKERDEN</a:t>
            </a:r>
          </a:p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 smtClean="0">
                <a:solidFill>
                  <a:srgbClr val="FF0000"/>
                </a:solidFill>
              </a:rPr>
              <a:t>omeraskerden@hotmail.com.tr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37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9518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4 </a:t>
            </a:r>
            <a:r>
              <a:rPr lang="tr-TR" sz="2000" b="1" dirty="0"/>
              <a:t>sayısından başlayarak İleriye doğru 6’ar </a:t>
            </a:r>
            <a:r>
              <a:rPr lang="tr-TR" sz="2000" b="1" dirty="0" err="1"/>
              <a:t>6’ar</a:t>
            </a:r>
            <a:r>
              <a:rPr lang="tr-TR" sz="2000" b="1" dirty="0"/>
              <a:t> saydığımızda 31.olarak hangi sayıyı söyleriz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 188		B) 184		C) 198		D) 214</a:t>
            </a:r>
            <a:endParaRPr lang="tr-TR" sz="2000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91034"/>
              </p:ext>
            </p:extLst>
          </p:nvPr>
        </p:nvGraphicFramePr>
        <p:xfrm>
          <a:off x="179512" y="2708920"/>
          <a:ext cx="3312368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8152"/>
                <a:gridCol w="792088"/>
                <a:gridCol w="1152128"/>
              </a:tblGrid>
              <a:tr h="59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Terim</a:t>
                      </a: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Adım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6.1-2</a:t>
                      </a: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6.2-2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6.3-2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22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6.4-2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6.5-2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6.n-2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495234" y="2780928"/>
            <a:ext cx="5528506" cy="260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6 katının 2 eksiği bu örüntünün kuralıdır.</a:t>
            </a:r>
          </a:p>
          <a:p>
            <a:r>
              <a:rPr lang="tr-TR" sz="2000" b="1" dirty="0" smtClean="0"/>
              <a:t>1.Terimin 6 katının 2 eksiği=1.6-2=4,</a:t>
            </a:r>
          </a:p>
          <a:p>
            <a:r>
              <a:rPr lang="tr-TR" sz="2000" b="1" dirty="0" smtClean="0"/>
              <a:t>2.Terimin 6 katının 2 eksiği=2.6-2=10,</a:t>
            </a:r>
          </a:p>
          <a:p>
            <a:r>
              <a:rPr lang="tr-TR" sz="2000" b="1" dirty="0" smtClean="0"/>
              <a:t>3.Terimin 6 katının 2 eksiği=3.6-2=16,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6 katının 2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6.n-2 </a:t>
            </a:r>
            <a:r>
              <a:rPr lang="tr-TR" sz="2000" b="1" dirty="0" smtClean="0"/>
              <a:t>şeklindedir.</a:t>
            </a:r>
          </a:p>
          <a:p>
            <a:r>
              <a:rPr lang="tr-TR" sz="2000" b="1" dirty="0" smtClean="0"/>
              <a:t>	</a:t>
            </a:r>
            <a:r>
              <a:rPr lang="tr-TR" sz="2000" b="1" dirty="0" smtClean="0">
                <a:solidFill>
                  <a:srgbClr val="FF0000"/>
                </a:solidFill>
              </a:rPr>
              <a:t>31.Terim 6.31-2=186-2=184 dür.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39752" y="1004247"/>
            <a:ext cx="2127590" cy="80040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934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	2n-3 kuralı ile verilen bir örüntünün 20.terimi aşağıdaki seçeneklerden hangisinde doğru olarak verilmiştir?</a:t>
            </a:r>
          </a:p>
          <a:p>
            <a:endParaRPr lang="tr-TR" sz="2000" b="1" dirty="0"/>
          </a:p>
          <a:p>
            <a:r>
              <a:rPr lang="tr-TR" sz="2000" b="1" dirty="0" smtClean="0"/>
              <a:t>	A) 42		B) 37		C) 43		D) 38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2339752" y="1124744"/>
            <a:ext cx="2127590" cy="6799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835696" y="2268239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Kural 2n-3 ise 20.terim  2.20-3=40-3=37 </a:t>
            </a:r>
            <a:r>
              <a:rPr lang="tr-TR" b="1" dirty="0" err="1" smtClean="0"/>
              <a:t>dir</a:t>
            </a:r>
            <a:r>
              <a:rPr lang="tr-TR" b="1" dirty="0" smtClean="0"/>
              <a:t>.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79512" y="3356992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	4n+1 kuralı ile verilen bir örüntünün 30.terimi aşağıdaki seçeneklerden hangisinde doğru olarak verilmiştir?</a:t>
            </a:r>
          </a:p>
          <a:p>
            <a:endParaRPr lang="tr-TR" sz="2000" b="1" dirty="0"/>
          </a:p>
          <a:p>
            <a:r>
              <a:rPr lang="tr-TR" sz="2000" b="1" dirty="0" smtClean="0"/>
              <a:t>	A) 118		B) 122		C) 119		D) 121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1619672" y="5589240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Kural 4n+1 ise 30.terim  4.30+1=120+1=121 </a:t>
            </a:r>
            <a:r>
              <a:rPr lang="tr-TR" b="1" dirty="0" err="1" smtClean="0"/>
              <a:t>dir</a:t>
            </a:r>
            <a:r>
              <a:rPr lang="tr-TR" b="1" dirty="0" smtClean="0"/>
              <a:t>.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5959518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10" name="Dikdörtgen 9"/>
          <p:cNvSpPr/>
          <p:nvPr/>
        </p:nvSpPr>
        <p:spPr>
          <a:xfrm>
            <a:off x="5959518" y="4308304"/>
            <a:ext cx="2127590" cy="6799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152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	6n-1 kuralı ile verilen bir örüntünün 40.terimi aşağıdaki seçeneklerden hangisinde doğru olarak verilmiştir?</a:t>
            </a:r>
          </a:p>
          <a:p>
            <a:endParaRPr lang="tr-TR" sz="2000" b="1" dirty="0"/>
          </a:p>
          <a:p>
            <a:r>
              <a:rPr lang="tr-TR" sz="2000" b="1" dirty="0" smtClean="0"/>
              <a:t>	A) 239		B) 240		C) 241		D) 238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835696" y="2268239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Kural 6n-1 ise 40.terim  6.40-1=240-1=239 dur.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39552" y="1139952"/>
            <a:ext cx="2127590" cy="6799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79512" y="3212976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	5n+4 kuralı ile verilen bir örüntünün 50.terimi aşağıdaki seçeneklerden hangisinde doğru olarak verilmiştir?</a:t>
            </a:r>
          </a:p>
          <a:p>
            <a:endParaRPr lang="tr-TR" sz="2000" b="1" dirty="0"/>
          </a:p>
          <a:p>
            <a:r>
              <a:rPr lang="tr-TR" sz="2000" b="1" dirty="0" smtClean="0"/>
              <a:t>	A) 255		B) 254		C) 246		D) 256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1616381" y="5445224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Kural 5n+4  ise 50.terim  5.50+4=250+4=254 </a:t>
            </a:r>
            <a:r>
              <a:rPr lang="tr-TR" b="1" dirty="0" err="1" smtClean="0"/>
              <a:t>dir</a:t>
            </a:r>
            <a:r>
              <a:rPr lang="tr-TR" b="1" dirty="0" smtClean="0"/>
              <a:t>.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2437514" y="4164288"/>
            <a:ext cx="2127590" cy="6799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959518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764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5,8,11,14,17,…</a:t>
            </a:r>
            <a:r>
              <a:rPr lang="tr-TR" sz="2000" b="1" dirty="0" smtClean="0"/>
              <a:t> kuralı ile verilen bir örüntünün 40.terimi aşağıdaki seçeneklerden hangisinde doğru olarak verilmiştir?</a:t>
            </a:r>
          </a:p>
          <a:p>
            <a:endParaRPr lang="tr-TR" sz="2000" b="1" dirty="0"/>
          </a:p>
          <a:p>
            <a:r>
              <a:rPr lang="tr-TR" sz="2000" b="1" dirty="0" smtClean="0"/>
              <a:t>	A) 123		B) 120		C) 121		D) 122</a:t>
            </a:r>
            <a:endParaRPr lang="tr-TR" sz="20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48827"/>
              </p:ext>
            </p:extLst>
          </p:nvPr>
        </p:nvGraphicFramePr>
        <p:xfrm>
          <a:off x="117912" y="3429000"/>
          <a:ext cx="2958428" cy="29180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82076"/>
                <a:gridCol w="745046"/>
                <a:gridCol w="931306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14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+2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3059833" y="2780928"/>
            <a:ext cx="5958452" cy="32162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5,11,14,17,20       ortak fark=8-5=3</a:t>
            </a:r>
          </a:p>
          <a:p>
            <a:r>
              <a:rPr lang="tr-TR" sz="2000" b="1" dirty="0" smtClean="0"/>
              <a:t>Terim sayısının 3 katından 2 fazla bu örüntünün kuralıdır.  </a:t>
            </a:r>
          </a:p>
          <a:p>
            <a:r>
              <a:rPr lang="tr-TR" sz="2000" b="1" dirty="0" smtClean="0"/>
              <a:t>1.Terimin </a:t>
            </a:r>
            <a:r>
              <a:rPr lang="tr-TR" sz="2000" b="1" dirty="0"/>
              <a:t>3 katından 2 fazla =</a:t>
            </a:r>
            <a:r>
              <a:rPr lang="tr-TR" sz="2000" b="1" dirty="0" smtClean="0"/>
              <a:t>1.3+2=5,</a:t>
            </a:r>
          </a:p>
          <a:p>
            <a:r>
              <a:rPr lang="tr-TR" sz="2000" b="1" dirty="0" smtClean="0"/>
              <a:t>2.Terimin </a:t>
            </a:r>
            <a:r>
              <a:rPr lang="tr-TR" sz="2000" b="1" dirty="0"/>
              <a:t>3 katından 2 fazla =</a:t>
            </a:r>
            <a:r>
              <a:rPr lang="tr-TR" sz="2000" b="1" dirty="0" smtClean="0"/>
              <a:t>2.3+2=8,</a:t>
            </a:r>
          </a:p>
          <a:p>
            <a:r>
              <a:rPr lang="tr-TR" sz="2000" b="1" dirty="0" smtClean="0"/>
              <a:t>3.Terimin </a:t>
            </a:r>
            <a:r>
              <a:rPr lang="tr-TR" sz="2000" b="1" dirty="0"/>
              <a:t>3 katından 2 fazla =</a:t>
            </a:r>
            <a:r>
              <a:rPr lang="tr-TR" sz="2000" b="1" dirty="0" smtClean="0"/>
              <a:t>3.3+2=11,</a:t>
            </a:r>
          </a:p>
          <a:p>
            <a:r>
              <a:rPr lang="tr-TR" sz="2000" b="1" dirty="0" smtClean="0"/>
              <a:t>4.Terimin </a:t>
            </a:r>
            <a:r>
              <a:rPr lang="tr-TR" sz="2000" b="1" dirty="0"/>
              <a:t>3 katından 2 fazla =</a:t>
            </a:r>
            <a:r>
              <a:rPr lang="tr-TR" sz="2000" b="1" dirty="0" smtClean="0"/>
              <a:t>4.3+2=14,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</a:t>
            </a:r>
            <a:r>
              <a:rPr lang="tr-TR" sz="2000" b="1" dirty="0"/>
              <a:t>3 katından 2 fazla </a:t>
            </a:r>
            <a:r>
              <a:rPr lang="tr-TR" sz="2000" b="1" dirty="0" smtClean="0"/>
              <a:t>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3n+2 </a:t>
            </a:r>
            <a:r>
              <a:rPr lang="tr-TR" sz="2000" b="1" dirty="0" smtClean="0"/>
              <a:t>şeklindedir. </a:t>
            </a:r>
          </a:p>
          <a:p>
            <a:r>
              <a:rPr lang="tr-TR" sz="2000" b="1" dirty="0" smtClean="0"/>
              <a:t>Bu örüntünün 40.terimi  3.40+2=120+2=122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5959518" y="647360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6039059" y="1139952"/>
            <a:ext cx="2127590" cy="67990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230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17912" y="1556792"/>
            <a:ext cx="8928992" cy="173893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</a:p>
          <a:p>
            <a:r>
              <a:rPr lang="tr-TR" sz="2400" b="1" dirty="0" smtClean="0"/>
              <a:t>	Yukarda  </a:t>
            </a:r>
            <a:r>
              <a:rPr lang="tr-TR" sz="2400" b="1" dirty="0"/>
              <a:t>verilen örüntünün </a:t>
            </a:r>
            <a:r>
              <a:rPr lang="tr-TR" sz="2400" b="1" dirty="0" smtClean="0"/>
              <a:t>kuralı hangi seçenekte doğru olarak verilmiştir?</a:t>
            </a:r>
          </a:p>
          <a:p>
            <a:r>
              <a:rPr lang="tr-TR" sz="2400" b="1" dirty="0" smtClean="0"/>
              <a:t>     	 a)5n+1   	    b)4n-2  	     c)7n-3    	      d)2n+4</a:t>
            </a:r>
            <a:endParaRPr lang="tr-TR" sz="1050" b="1" dirty="0" smtClean="0"/>
          </a:p>
          <a:p>
            <a:endParaRPr lang="tr-TR" sz="900" b="1" dirty="0" smtClean="0"/>
          </a:p>
          <a:p>
            <a:endParaRPr lang="tr-TR" sz="200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129958"/>
              </p:ext>
            </p:extLst>
          </p:nvPr>
        </p:nvGraphicFramePr>
        <p:xfrm>
          <a:off x="117912" y="3429000"/>
          <a:ext cx="2958428" cy="29180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82076"/>
                <a:gridCol w="745046"/>
                <a:gridCol w="931306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18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25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059833" y="3477150"/>
            <a:ext cx="5958452" cy="29084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4,11,18,25,32       ortak fark=11-4=7 </a:t>
            </a:r>
          </a:p>
          <a:p>
            <a:r>
              <a:rPr lang="tr-TR" sz="2000" b="1" dirty="0" smtClean="0"/>
              <a:t>Terim sayısının 7 katından 3 eksik bu örüntünün kuralıdır.  </a:t>
            </a:r>
          </a:p>
          <a:p>
            <a:r>
              <a:rPr lang="tr-TR" sz="2000" b="1" dirty="0" smtClean="0"/>
              <a:t>1.Terimin 7 katının 3 eksiği=1.7-3=4,</a:t>
            </a:r>
          </a:p>
          <a:p>
            <a:r>
              <a:rPr lang="tr-TR" sz="2000" b="1" dirty="0" smtClean="0"/>
              <a:t>2.Terimin 7 katının 3 eksiği=2.7-3=11,</a:t>
            </a:r>
          </a:p>
          <a:p>
            <a:r>
              <a:rPr lang="tr-TR" sz="2000" b="1" dirty="0" smtClean="0"/>
              <a:t>3.Terimin 7 katının 3 eksiği=3.7-3=18,</a:t>
            </a:r>
          </a:p>
          <a:p>
            <a:r>
              <a:rPr lang="tr-TR" sz="2000" b="1" dirty="0" smtClean="0"/>
              <a:t>4.Terimin 7 katının 3 eksiği=4.7-3=25,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7 katının 3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7n-3 </a:t>
            </a:r>
            <a:r>
              <a:rPr lang="tr-TR" sz="2000" b="1" dirty="0" smtClean="0"/>
              <a:t>şeklindedir. 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2" y="66376"/>
            <a:ext cx="639127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4716016" y="2426260"/>
            <a:ext cx="1577217" cy="869469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698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7514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544789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11560" y="3501008"/>
            <a:ext cx="6336704" cy="64807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357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624736" cy="631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660232" y="2780928"/>
            <a:ext cx="2251565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5+10+15=30</a:t>
            </a:r>
          </a:p>
          <a:p>
            <a:r>
              <a:rPr lang="tr-TR" sz="2800" b="1" dirty="0" smtClean="0"/>
              <a:t>82-30=52</a:t>
            </a:r>
          </a:p>
          <a:p>
            <a:r>
              <a:rPr lang="tr-TR" sz="2800" b="1" dirty="0" smtClean="0"/>
              <a:t>52:4=13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1835696" y="5728257"/>
            <a:ext cx="1577217" cy="94476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96" y="260648"/>
            <a:ext cx="810779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5677571"/>
            <a:ext cx="3033789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1,5,9,13,17,</a:t>
            </a:r>
            <a:r>
              <a:rPr lang="tr-TR" sz="2800" b="1" dirty="0" smtClean="0">
                <a:solidFill>
                  <a:srgbClr val="FF0000"/>
                </a:solidFill>
              </a:rPr>
              <a:t>21</a:t>
            </a:r>
            <a:r>
              <a:rPr lang="tr-TR" sz="2800" b="1" dirty="0" smtClean="0"/>
              <a:t>,25</a:t>
            </a:r>
          </a:p>
          <a:p>
            <a:r>
              <a:rPr lang="tr-TR" sz="2800" b="1" dirty="0"/>
              <a:t> </a:t>
            </a:r>
            <a:r>
              <a:rPr lang="tr-TR" sz="2800" b="1" dirty="0" smtClean="0"/>
              <a:t> ortak fark=5-1=4     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2555776" y="4646216"/>
            <a:ext cx="1728192" cy="94476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35223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708"/>
            <a:ext cx="7154289" cy="602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508104" y="4634617"/>
            <a:ext cx="3033789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5,12,</a:t>
            </a:r>
            <a:r>
              <a:rPr lang="tr-TR" sz="2800" b="1" dirty="0" smtClean="0">
                <a:solidFill>
                  <a:srgbClr val="FF0000"/>
                </a:solidFill>
              </a:rPr>
              <a:t>19</a:t>
            </a:r>
            <a:r>
              <a:rPr lang="tr-TR" sz="2800" b="1" dirty="0" smtClean="0"/>
              <a:t>,26,</a:t>
            </a:r>
            <a:r>
              <a:rPr lang="tr-TR" sz="2800" b="1" dirty="0" smtClean="0">
                <a:solidFill>
                  <a:srgbClr val="FF0000"/>
                </a:solidFill>
              </a:rPr>
              <a:t>33</a:t>
            </a:r>
            <a:r>
              <a:rPr lang="tr-TR" sz="2800" b="1" dirty="0" smtClean="0"/>
              <a:t>,40</a:t>
            </a:r>
          </a:p>
          <a:p>
            <a:r>
              <a:rPr lang="tr-TR" sz="2800" b="1" dirty="0"/>
              <a:t> </a:t>
            </a:r>
            <a:r>
              <a:rPr lang="tr-TR" sz="2800" b="1" dirty="0" smtClean="0"/>
              <a:t> ortak fark=12-5=7     </a:t>
            </a:r>
            <a:endParaRPr lang="tr-TR" sz="2800" b="1" dirty="0"/>
          </a:p>
        </p:txBody>
      </p:sp>
      <p:sp>
        <p:nvSpPr>
          <p:cNvPr id="7" name="Dikdörtgen 6"/>
          <p:cNvSpPr/>
          <p:nvPr/>
        </p:nvSpPr>
        <p:spPr>
          <a:xfrm>
            <a:off x="334340" y="4273567"/>
            <a:ext cx="4237660" cy="571453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81262" y="6458860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2874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28537" y="5784512"/>
            <a:ext cx="5523583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1,3,5,7,9,11,13  veya   2,4,6,8,10,12</a:t>
            </a:r>
          </a:p>
          <a:p>
            <a:r>
              <a:rPr lang="tr-TR" sz="2800" b="1" dirty="0" smtClean="0"/>
              <a:t>  ortak fark=3-1=2 ,4-2=2    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128536" y="2996952"/>
            <a:ext cx="4947519" cy="720080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848153"/>
            <a:ext cx="8784976" cy="2246769"/>
          </a:xfrm>
          <a:prstGeom prst="rect">
            <a:avLst/>
          </a:prstGeom>
          <a:solidFill>
            <a:srgbClr val="92D050">
              <a:alpha val="40000"/>
            </a:srgb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800" b="1" dirty="0" smtClean="0"/>
              <a:t>MATEMATİK 5</a:t>
            </a:r>
          </a:p>
          <a:p>
            <a:r>
              <a:rPr lang="tr-TR" sz="2800" b="1" dirty="0" smtClean="0"/>
              <a:t>1.Sayılar </a:t>
            </a:r>
            <a:r>
              <a:rPr lang="tr-TR" sz="2800" b="1" dirty="0"/>
              <a:t>ve İşlemler </a:t>
            </a:r>
            <a:r>
              <a:rPr lang="tr-TR" sz="2800" b="1" dirty="0" smtClean="0"/>
              <a:t>  (öğrenme alanı)</a:t>
            </a:r>
          </a:p>
          <a:p>
            <a:r>
              <a:rPr lang="tr-TR" sz="2800" b="1" dirty="0" smtClean="0"/>
              <a:t>1.1  </a:t>
            </a:r>
            <a:r>
              <a:rPr lang="tr-TR" sz="2800" b="1" dirty="0"/>
              <a:t>Doğal </a:t>
            </a:r>
            <a:r>
              <a:rPr lang="tr-TR" sz="2800" b="1" dirty="0" smtClean="0"/>
              <a:t>Sayılar  ( Alt öğrenme alanı)</a:t>
            </a:r>
          </a:p>
          <a:p>
            <a:r>
              <a:rPr lang="tr-TR" sz="2800" b="1" dirty="0"/>
              <a:t>1.1.3. Kuralı verilen sayı ve şekil örüntülerinin istenen adımlarını oluşturur.4 </a:t>
            </a:r>
            <a:r>
              <a:rPr lang="tr-TR" sz="2800" b="1" dirty="0" smtClean="0"/>
              <a:t>saat (</a:t>
            </a:r>
            <a:r>
              <a:rPr lang="tr-TR" sz="2800" b="1" smtClean="0"/>
              <a:t>Kazanım</a:t>
            </a:r>
            <a:r>
              <a:rPr lang="tr-TR" sz="2800" b="1" smtClean="0"/>
              <a:t>) (23-27 Eylül)</a:t>
            </a:r>
            <a:endParaRPr lang="tr-TR" sz="2800" b="1" dirty="0"/>
          </a:p>
        </p:txBody>
      </p:sp>
      <p:sp>
        <p:nvSpPr>
          <p:cNvPr id="3" name="Dikdörtgen 2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8526963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5536" y="3664515"/>
            <a:ext cx="5832648" cy="844605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395536" y="4877625"/>
            <a:ext cx="5325432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A) Ortak fark =5-3=2</a:t>
            </a:r>
          </a:p>
          <a:p>
            <a:r>
              <a:rPr lang="tr-TR" sz="2400" b="1" dirty="0" smtClean="0"/>
              <a:t>B) Ortak fark=6-2=4 </a:t>
            </a:r>
          </a:p>
          <a:p>
            <a:r>
              <a:rPr lang="tr-TR" sz="2400" b="1" dirty="0" smtClean="0"/>
              <a:t>C) Ortak fark=7-1=6</a:t>
            </a:r>
          </a:p>
          <a:p>
            <a:r>
              <a:rPr lang="tr-TR" sz="2400" b="1" dirty="0" smtClean="0"/>
              <a:t>d) Ortak fark=9-4=5,15-9=6,23-21=2  yok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91255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971599" y="5815328"/>
            <a:ext cx="5832647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4,11,18,25,32       ortak fark=11-4=7     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4680010" y="4365104"/>
            <a:ext cx="2124236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369019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5536" y="2348880"/>
            <a:ext cx="5976664" cy="576064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51520" y="4877625"/>
            <a:ext cx="8784976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A) Ortak fark =8-2=6,10-8=2,14-10=4,20-14=6,24-20=4   yok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B) Ortak fark=10-5=5, 15-10=5,20-15=5,25-20=5,30-25=5  var.</a:t>
            </a:r>
          </a:p>
          <a:p>
            <a:r>
              <a:rPr lang="tr-TR" sz="2400" b="1" dirty="0" smtClean="0"/>
              <a:t>C) Ortak fark=9-6=3,10-9=1,12-10=2,18-12=6,23-18=5 yok</a:t>
            </a:r>
          </a:p>
          <a:p>
            <a:r>
              <a:rPr lang="tr-TR" sz="2400" b="1" dirty="0" smtClean="0"/>
              <a:t>d) Ortak fark=5-4=1,7-5=2,11-7=4,19-11=8,20-19=1  yok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94216" y="6488357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70" y="174501"/>
            <a:ext cx="8382783" cy="3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5405893"/>
            <a:ext cx="8784976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        3,6,9,12,</a:t>
            </a:r>
            <a:r>
              <a:rPr lang="tr-TR" sz="2800" b="1" dirty="0" smtClean="0">
                <a:solidFill>
                  <a:srgbClr val="FF0000"/>
                </a:solidFill>
              </a:rPr>
              <a:t>15</a:t>
            </a:r>
            <a:r>
              <a:rPr lang="tr-TR" sz="2800" b="1" dirty="0" smtClean="0"/>
              <a:t>,18,21       ortak fark=6-3=9-6=12-9=3 </a:t>
            </a:r>
          </a:p>
          <a:p>
            <a:r>
              <a:rPr lang="tr-TR" sz="2800" b="1" dirty="0" smtClean="0"/>
              <a:t>Terim sayısının 3 katı bu örüntünün kuralı olan </a:t>
            </a:r>
            <a:r>
              <a:rPr lang="tr-TR" sz="2800" b="1" dirty="0" smtClean="0">
                <a:solidFill>
                  <a:srgbClr val="FF0000"/>
                </a:solidFill>
              </a:rPr>
              <a:t>3.n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dir</a:t>
            </a:r>
            <a:r>
              <a:rPr lang="tr-TR" sz="2800" b="1" dirty="0" smtClean="0"/>
              <a:t>.    </a:t>
            </a:r>
            <a:endParaRPr 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4661039" y="2924944"/>
            <a:ext cx="2124236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659474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835696" y="5521206"/>
            <a:ext cx="2124236" cy="1152128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5808567" y="764704"/>
            <a:ext cx="2490105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1.Terimden 6 fazla</a:t>
            </a:r>
          </a:p>
          <a:p>
            <a:r>
              <a:rPr lang="tr-TR" sz="2400" b="1" dirty="0" smtClean="0"/>
              <a:t>9+6=15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15+6=21</a:t>
            </a:r>
          </a:p>
          <a:p>
            <a:r>
              <a:rPr lang="tr-TR" sz="2400" b="1" dirty="0" smtClean="0"/>
              <a:t>21+6=27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5160"/>
            <a:ext cx="8352928" cy="571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23528" y="4293096"/>
            <a:ext cx="2448272" cy="92186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3419872" y="4838747"/>
            <a:ext cx="1893467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5+1=6,7+1=8,</a:t>
            </a:r>
          </a:p>
          <a:p>
            <a:r>
              <a:rPr lang="tr-TR" sz="2400" b="1" dirty="0" smtClean="0"/>
              <a:t>7+1=8, 8+1=9</a:t>
            </a:r>
          </a:p>
          <a:p>
            <a:r>
              <a:rPr lang="tr-TR" sz="2400" b="1" dirty="0" smtClean="0"/>
              <a:t>9.7=63</a:t>
            </a:r>
          </a:p>
          <a:p>
            <a:r>
              <a:rPr lang="tr-TR" sz="2400" b="1" dirty="0" smtClean="0"/>
              <a:t>A=9,B=63</a:t>
            </a:r>
            <a:endParaRPr lang="tr-TR" sz="2400" b="1" dirty="0"/>
          </a:p>
        </p:txBody>
      </p:sp>
      <p:sp>
        <p:nvSpPr>
          <p:cNvPr id="8" name="Dikdörtgen 7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323527" y="6031934"/>
            <a:ext cx="2448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5,6,7       ve 7,8,9 olur.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7.9=63  9 ve 63 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07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02488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932040" y="3573016"/>
            <a:ext cx="194421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1187624" y="5517232"/>
            <a:ext cx="5919848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3.2+1=7,      4.2+1=9,           8.3+3=27,          </a:t>
            </a:r>
            <a:endParaRPr lang="tr-TR" sz="2800" b="1" dirty="0"/>
          </a:p>
        </p:txBody>
      </p:sp>
      <p:sp>
        <p:nvSpPr>
          <p:cNvPr id="6" name="Dikdörtgen 5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6454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25397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390268"/>
              </p:ext>
            </p:extLst>
          </p:nvPr>
        </p:nvGraphicFramePr>
        <p:xfrm>
          <a:off x="192487" y="3140968"/>
          <a:ext cx="3312368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8152"/>
                <a:gridCol w="792088"/>
                <a:gridCol w="1152128"/>
              </a:tblGrid>
              <a:tr h="59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Terim</a:t>
                      </a: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Adım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5.1+1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5.2+1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5.3+1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5.4+1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5.5+1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5.n+1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516121" y="3212976"/>
            <a:ext cx="5528506" cy="260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5 katının 1 fazlası bu örüntünün kuralıdır.</a:t>
            </a:r>
          </a:p>
          <a:p>
            <a:r>
              <a:rPr lang="tr-TR" sz="2000" b="1" dirty="0" smtClean="0"/>
              <a:t>1.Terimin 5 katının 1 eksiği=1.5+1=6,</a:t>
            </a:r>
          </a:p>
          <a:p>
            <a:r>
              <a:rPr lang="tr-TR" sz="2000" b="1" dirty="0" smtClean="0"/>
              <a:t>2.Terimin 5 katının 1 eksiği=2.5+1=11,</a:t>
            </a:r>
          </a:p>
          <a:p>
            <a:r>
              <a:rPr lang="tr-TR" sz="2000" b="1" dirty="0" smtClean="0"/>
              <a:t>3.Terimin 5 katının 1 eksiği=3.5+1=16,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5 katının 1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5.n+1 </a:t>
            </a:r>
            <a:r>
              <a:rPr lang="tr-TR" sz="2000" b="1" dirty="0" smtClean="0"/>
              <a:t>şeklindedir.</a:t>
            </a:r>
          </a:p>
          <a:p>
            <a:r>
              <a:rPr lang="tr-TR" sz="2000" b="1" dirty="0" smtClean="0"/>
              <a:t>	</a:t>
            </a:r>
            <a:r>
              <a:rPr lang="tr-TR" sz="2000" b="1" dirty="0" smtClean="0">
                <a:solidFill>
                  <a:srgbClr val="FF0000"/>
                </a:solidFill>
              </a:rPr>
              <a:t>25.Terim 5.25+1=125+1=126 </a:t>
            </a:r>
            <a:r>
              <a:rPr lang="tr-TR" sz="2000" b="1" dirty="0" err="1" smtClean="0">
                <a:solidFill>
                  <a:srgbClr val="FF0000"/>
                </a:solidFill>
              </a:rPr>
              <a:t>dır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894846" y="2060847"/>
            <a:ext cx="2127590" cy="80040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79512" y="188640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sz="2000" b="1" dirty="0" smtClean="0"/>
              <a:t>5 </a:t>
            </a:r>
            <a:r>
              <a:rPr lang="tr-TR" sz="2000" b="1" dirty="0"/>
              <a:t>sayısından başlayarak İleriye doğru 9</a:t>
            </a:r>
            <a:r>
              <a:rPr lang="tr-TR" sz="2000" b="1" dirty="0" smtClean="0"/>
              <a:t>’ar </a:t>
            </a:r>
            <a:r>
              <a:rPr lang="tr-TR" sz="2000" b="1" dirty="0" err="1" smtClean="0"/>
              <a:t>9’ar</a:t>
            </a:r>
            <a:r>
              <a:rPr lang="tr-TR" sz="2000" b="1" dirty="0" smtClean="0"/>
              <a:t> </a:t>
            </a:r>
            <a:r>
              <a:rPr lang="tr-TR" sz="2000" b="1" dirty="0"/>
              <a:t>saydığımızda </a:t>
            </a:r>
            <a:r>
              <a:rPr lang="tr-TR" sz="2000" b="1" dirty="0" smtClean="0"/>
              <a:t>20.terim olarak </a:t>
            </a:r>
            <a:r>
              <a:rPr lang="tr-TR" sz="2000" b="1" dirty="0"/>
              <a:t>hangi sayıyı söyleriz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r>
              <a:rPr lang="tr-TR" sz="2000" b="1" dirty="0" smtClean="0"/>
              <a:t>	A) 178		B) 176		C) 180		D) 184</a:t>
            </a:r>
            <a:endParaRPr lang="tr-TR" sz="2000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677666"/>
              </p:ext>
            </p:extLst>
          </p:nvPr>
        </p:nvGraphicFramePr>
        <p:xfrm>
          <a:off x="179512" y="2708920"/>
          <a:ext cx="3312368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8152"/>
                <a:gridCol w="792088"/>
                <a:gridCol w="1152128"/>
              </a:tblGrid>
              <a:tr h="59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Terim</a:t>
                      </a: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Adım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9.1-4</a:t>
                      </a: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9.2-4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23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9.3-4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9.4-4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41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9.5-4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29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9.n-4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495234" y="2780928"/>
            <a:ext cx="5528506" cy="260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9 katının 4 eksiği bu örüntünün kuralıdır.</a:t>
            </a:r>
          </a:p>
          <a:p>
            <a:r>
              <a:rPr lang="tr-TR" sz="2000" b="1" dirty="0" smtClean="0"/>
              <a:t>1.Terimin 9 katının 4 eksiği=1.9-4=5,</a:t>
            </a:r>
          </a:p>
          <a:p>
            <a:r>
              <a:rPr lang="tr-TR" sz="2000" b="1" dirty="0" smtClean="0"/>
              <a:t>2.Terimin 9 katının 4 eksiği=2.9-4=14,</a:t>
            </a:r>
          </a:p>
          <a:p>
            <a:r>
              <a:rPr lang="tr-TR" sz="2000" b="1" dirty="0" smtClean="0"/>
              <a:t>3.Terimin 9 katının 4 eksiği=3.9-4=23,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9 katının 4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9.n-4 </a:t>
            </a:r>
            <a:r>
              <a:rPr lang="tr-TR" sz="2000" b="1" dirty="0" smtClean="0"/>
              <a:t>şeklindedir.</a:t>
            </a:r>
          </a:p>
          <a:p>
            <a:r>
              <a:rPr lang="tr-TR" sz="2000" b="1" dirty="0" smtClean="0"/>
              <a:t>	</a:t>
            </a:r>
            <a:r>
              <a:rPr lang="tr-TR" sz="2000" b="1" dirty="0" smtClean="0">
                <a:solidFill>
                  <a:srgbClr val="FF0000"/>
                </a:solidFill>
              </a:rPr>
              <a:t>20.Terim 9.20-4=180-4=176 </a:t>
            </a:r>
            <a:r>
              <a:rPr lang="tr-TR" sz="2000" b="1" dirty="0" err="1" smtClean="0">
                <a:solidFill>
                  <a:srgbClr val="FF0000"/>
                </a:solidFill>
              </a:rPr>
              <a:t>dır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95736" y="1004248"/>
            <a:ext cx="2127590" cy="800401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672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979712" y="476672"/>
            <a:ext cx="5544616" cy="1296144"/>
          </a:xfrm>
          <a:solidFill>
            <a:srgbClr val="FFCCFF"/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8000" b="1" dirty="0" smtClean="0">
                <a:solidFill>
                  <a:srgbClr val="FF0000"/>
                </a:solidFill>
              </a:rPr>
              <a:t>HAZIRLAYAN</a:t>
            </a:r>
            <a:endParaRPr lang="tr-TR" sz="8000" b="1" dirty="0">
              <a:solidFill>
                <a:srgbClr val="FF0000"/>
              </a:solidFill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107504" y="4149080"/>
            <a:ext cx="8856984" cy="2520280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4800" b="1" dirty="0" smtClean="0">
                <a:solidFill>
                  <a:srgbClr val="FF0000"/>
                </a:solidFill>
              </a:rPr>
              <a:t>ÖMER ASKERDEN</a:t>
            </a:r>
          </a:p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pPr algn="l"/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 dirty="0" smtClean="0">
                <a:solidFill>
                  <a:srgbClr val="FF0000"/>
                </a:solidFill>
              </a:rPr>
              <a:t>omeraskerden@hotmail.com.tr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2735" y="188640"/>
            <a:ext cx="8831753" cy="169277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sz="2400" b="1" dirty="0" smtClean="0">
                <a:solidFill>
                  <a:srgbClr val="FF0000"/>
                </a:solidFill>
              </a:rPr>
              <a:t>ÖRÜNTÜ :</a:t>
            </a:r>
          </a:p>
          <a:p>
            <a:r>
              <a:rPr lang="tr-TR" altLang="tr-TR" sz="2000" b="1" dirty="0"/>
              <a:t>	</a:t>
            </a:r>
            <a:r>
              <a:rPr lang="tr-TR" altLang="tr-TR" sz="2000" b="1" dirty="0" smtClean="0"/>
              <a:t>Belli bir kurala göre düzenli olarak tekrar eden veya genişleyen sayı veya şekil dizilişine örüntü denir. </a:t>
            </a:r>
          </a:p>
          <a:p>
            <a:r>
              <a:rPr lang="tr-TR" altLang="tr-TR" sz="2000" b="1" dirty="0"/>
              <a:t>	</a:t>
            </a:r>
            <a:r>
              <a:rPr lang="tr-TR" altLang="tr-TR" sz="2000" b="1" dirty="0" smtClean="0"/>
              <a:t>Bu diziliş (örüntü), sayı örüntüsü (dizisi) veya şekil örüntüsü (dizisi) şeklinde olabilir. 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32734" y="2132856"/>
            <a:ext cx="8831753" cy="126188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altLang="tr-TR" b="1" dirty="0" smtClean="0">
                <a:solidFill>
                  <a:srgbClr val="FF0000"/>
                </a:solidFill>
              </a:rPr>
              <a:t>ÖRÜNTÜ  OLUŞTURMA:</a:t>
            </a:r>
          </a:p>
          <a:p>
            <a:endParaRPr lang="tr-TR" alt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1,3,5,7,9,11,13,15,…Örüntüsü veriliyor. Buna göre, bu örüntünün kuralını yazınız.</a:t>
            </a:r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0" y="3611598"/>
            <a:ext cx="2751014" cy="1469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35" y="5517232"/>
            <a:ext cx="2639065" cy="95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940916" y="3635937"/>
            <a:ext cx="6023572" cy="286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Terim sayısının 2 katından  1 eksik  örüntünün kuralıdır.</a:t>
            </a:r>
          </a:p>
          <a:p>
            <a:r>
              <a:rPr lang="tr-TR" sz="2000" b="1" dirty="0" smtClean="0"/>
              <a:t>1.Terimin 2 katının 1 eksiği=1.2-1=2-1=1,</a:t>
            </a:r>
          </a:p>
          <a:p>
            <a:r>
              <a:rPr lang="tr-TR" sz="2000" b="1" dirty="0" smtClean="0"/>
              <a:t>2.Terimin 2 katının 1 eksiği=2.2-1=4-1=3,</a:t>
            </a:r>
          </a:p>
          <a:p>
            <a:r>
              <a:rPr lang="tr-TR" sz="2000" b="1" dirty="0" smtClean="0"/>
              <a:t>3.Terimin 2 katının 1 eksiği=3.2-1=6-1=5,</a:t>
            </a:r>
          </a:p>
          <a:p>
            <a:r>
              <a:rPr lang="tr-TR" sz="2000" b="1" dirty="0" smtClean="0"/>
              <a:t>4.Terimin 2 katının 1 eksiği=4.2-1=8-1=7,</a:t>
            </a:r>
          </a:p>
          <a:p>
            <a:r>
              <a:rPr lang="tr-TR" sz="2000" b="1" dirty="0" smtClean="0"/>
              <a:t>5.Terimin 2 katının 1 eksiği=5.2-1=10-1=9,</a:t>
            </a:r>
          </a:p>
          <a:p>
            <a:r>
              <a:rPr lang="tr-TR" sz="2000" b="1" dirty="0" smtClean="0"/>
              <a:t>…………………………………………………………………….</a:t>
            </a:r>
          </a:p>
          <a:p>
            <a:r>
              <a:rPr lang="tr-TR" sz="2000" b="1" dirty="0" smtClean="0"/>
              <a:t>n.Terimin 2 katının 1 eksiği bu örüntünün kuralıdır.Bu </a:t>
            </a:r>
          </a:p>
          <a:p>
            <a:r>
              <a:rPr lang="tr-TR" sz="2000" b="1" dirty="0" smtClean="0"/>
              <a:t>Kural ise</a:t>
            </a:r>
            <a:r>
              <a:rPr lang="tr-TR" sz="2000" b="1" dirty="0" smtClean="0">
                <a:solidFill>
                  <a:srgbClr val="FF0000"/>
                </a:solidFill>
              </a:rPr>
              <a:t> 2.n-1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5958641" y="6473893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6733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79512" y="179799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effectLst/>
              </a:rPr>
              <a:t>AÇIKLAMA:   </a:t>
            </a:r>
            <a:r>
              <a:rPr lang="tr-TR" sz="2000" b="1" dirty="0" smtClean="0">
                <a:effectLst/>
              </a:rPr>
              <a:t>“n” harfi, örüntüdeki sayıların sırasını veya yerini belirten işaret </a:t>
            </a:r>
            <a:r>
              <a:rPr lang="tr-TR" sz="2000" b="1" dirty="0" smtClean="0"/>
              <a:t>veya </a:t>
            </a:r>
            <a:r>
              <a:rPr lang="tr-TR" sz="2000" b="1" dirty="0" smtClean="0">
                <a:effectLst/>
              </a:rPr>
              <a:t>semboldür. Bu yüzden n’ye örüntünün n. sayısı, temsilci sayısı veya genel sayısı denir.</a:t>
            </a:r>
          </a:p>
          <a:p>
            <a:r>
              <a:rPr lang="tr-TR" sz="2000" dirty="0" smtClean="0">
                <a:effectLst/>
              </a:rPr>
              <a:t>	</a:t>
            </a:r>
            <a:r>
              <a:rPr lang="tr-TR" sz="2000" b="1" dirty="0" smtClean="0">
                <a:effectLst/>
              </a:rPr>
              <a:t>Bir sayı örüntüsünde n. sıradaki sayının n bilinmeyeni cinsinden ifadesine örüntünün kuralı denir.</a:t>
            </a:r>
            <a:endParaRPr lang="tr-TR" sz="2000" b="1" dirty="0">
              <a:effectLst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32734" y="2132856"/>
            <a:ext cx="8831753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sz="2000" b="1" dirty="0" smtClean="0"/>
              <a:t>2,4,6,8,10,12,14,16,…Örüntüsü veriliyor. Buna göre, bu örüntünün kuralını yazınız.</a:t>
            </a:r>
            <a:endParaRPr lang="tr-TR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731" y="2931395"/>
            <a:ext cx="2160241" cy="66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09570"/>
              </p:ext>
            </p:extLst>
          </p:nvPr>
        </p:nvGraphicFramePr>
        <p:xfrm>
          <a:off x="132734" y="3076694"/>
          <a:ext cx="3431154" cy="3596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86938"/>
                <a:gridCol w="864096"/>
                <a:gridCol w="1080120"/>
              </a:tblGrid>
              <a:tr h="293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408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863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n.2</a:t>
                      </a:r>
                      <a:endParaRPr lang="tr-TR" sz="28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892650" y="3636200"/>
            <a:ext cx="5071838" cy="28623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Terim sayısının 2 katı örüntünün kuralıdır.</a:t>
            </a:r>
          </a:p>
          <a:p>
            <a:r>
              <a:rPr lang="tr-TR" sz="2000" b="1" dirty="0" smtClean="0"/>
              <a:t>1.Terimin 2 katı=1.2=2,</a:t>
            </a:r>
          </a:p>
          <a:p>
            <a:r>
              <a:rPr lang="tr-TR" sz="2000" b="1" dirty="0" smtClean="0"/>
              <a:t>2.Terimin 2 katı=2.2=4,</a:t>
            </a:r>
          </a:p>
          <a:p>
            <a:r>
              <a:rPr lang="tr-TR" sz="2000" b="1" dirty="0" smtClean="0"/>
              <a:t>3.Terimin 2 katı=3.2=6,</a:t>
            </a:r>
          </a:p>
          <a:p>
            <a:r>
              <a:rPr lang="tr-TR" sz="2000" b="1" dirty="0" smtClean="0"/>
              <a:t>4.Terimin 2 katı)4.2=8,</a:t>
            </a:r>
          </a:p>
          <a:p>
            <a:r>
              <a:rPr lang="tr-TR" sz="2000" b="1" dirty="0" smtClean="0"/>
              <a:t>5.Terimin 2 katı=5.2=10,</a:t>
            </a:r>
          </a:p>
          <a:p>
            <a:r>
              <a:rPr lang="tr-TR" sz="2000" b="1" dirty="0" smtClean="0"/>
              <a:t>…………………………………………………………………….</a:t>
            </a:r>
          </a:p>
          <a:p>
            <a:r>
              <a:rPr lang="tr-TR" sz="2000" b="1" dirty="0" smtClean="0"/>
              <a:t>n.Terimin 2 katı bu örüntünün kuralıdır.Bu </a:t>
            </a:r>
          </a:p>
          <a:p>
            <a:r>
              <a:rPr lang="tr-TR" sz="2000" b="1" dirty="0" smtClean="0"/>
              <a:t>Kural ise</a:t>
            </a:r>
            <a:r>
              <a:rPr lang="tr-TR" sz="2000" b="1" dirty="0" smtClean="0">
                <a:solidFill>
                  <a:srgbClr val="FF0000"/>
                </a:solidFill>
              </a:rPr>
              <a:t> 2.n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76000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4042792" y="116300"/>
            <a:ext cx="4896544" cy="167738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b="1" dirty="0" smtClean="0"/>
              <a:t>Yanda  </a:t>
            </a:r>
            <a:r>
              <a:rPr lang="tr-TR" sz="2400" b="1" dirty="0"/>
              <a:t>verilen örüntünün </a:t>
            </a:r>
            <a:r>
              <a:rPr lang="tr-TR" sz="2400" b="1" dirty="0" smtClean="0"/>
              <a:t>kuralı hangi seçenekte doğru olarak verilmiştir?</a:t>
            </a:r>
          </a:p>
          <a:p>
            <a:r>
              <a:rPr lang="tr-TR" sz="2400" b="1" dirty="0" smtClean="0"/>
              <a:t>      a)3n-2   b)2n-3</a:t>
            </a:r>
            <a:r>
              <a:rPr lang="tr-TR" sz="2400" b="1" dirty="0"/>
              <a:t> </a:t>
            </a:r>
            <a:r>
              <a:rPr lang="tr-TR" sz="2400" b="1" dirty="0" smtClean="0"/>
              <a:t>  c)3n+2    d)2n+3</a:t>
            </a:r>
            <a:endParaRPr lang="tr-TR" b="1" dirty="0" smtClean="0"/>
          </a:p>
          <a:p>
            <a:endParaRPr lang="tr-TR" sz="7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300"/>
            <a:ext cx="3828581" cy="167805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1404" y="2097826"/>
            <a:ext cx="8837931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Şekil örüntüsünü sayı örüntüsüne çevirelim.</a:t>
            </a:r>
          </a:p>
          <a:p>
            <a:r>
              <a:rPr lang="tr-TR" sz="2000" b="1" dirty="0" smtClean="0"/>
              <a:t>1.adım=1,</a:t>
            </a:r>
          </a:p>
          <a:p>
            <a:r>
              <a:rPr lang="tr-TR" sz="2000" b="1" dirty="0" smtClean="0"/>
              <a:t>2.adım=4,</a:t>
            </a:r>
          </a:p>
          <a:p>
            <a:r>
              <a:rPr lang="tr-TR" sz="2000" b="1" dirty="0" smtClean="0"/>
              <a:t>3.adım=7,  sayı örüntüsü 1,4,7,10,13,… olur.</a:t>
            </a:r>
            <a:endParaRPr lang="tr-TR" sz="2000" b="1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79205"/>
              </p:ext>
            </p:extLst>
          </p:nvPr>
        </p:nvGraphicFramePr>
        <p:xfrm>
          <a:off x="107504" y="3645025"/>
          <a:ext cx="3240360" cy="30696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04255"/>
                <a:gridCol w="816047"/>
                <a:gridCol w="1020058"/>
              </a:tblGrid>
              <a:tr h="507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77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7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410830" y="3636200"/>
            <a:ext cx="5528506" cy="29084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3 katının 2 eksiği örüntünün kuralıdır.</a:t>
            </a:r>
          </a:p>
          <a:p>
            <a:r>
              <a:rPr lang="tr-TR" sz="2000" b="1" dirty="0" smtClean="0"/>
              <a:t>1.Terimin 3 katının 2 eksiği=1.3-2=1,</a:t>
            </a:r>
          </a:p>
          <a:p>
            <a:r>
              <a:rPr lang="tr-TR" sz="2000" b="1" dirty="0" smtClean="0"/>
              <a:t>2.Terimin 3 katının 2 eksiği=2.3-2=4,</a:t>
            </a:r>
          </a:p>
          <a:p>
            <a:r>
              <a:rPr lang="tr-TR" sz="2000" b="1" dirty="0" smtClean="0"/>
              <a:t>3.Terimin 3 katının 2 eksiği=3.3-2=7,</a:t>
            </a:r>
          </a:p>
          <a:p>
            <a:r>
              <a:rPr lang="tr-TR" sz="2000" b="1" dirty="0" smtClean="0"/>
              <a:t>4.Terimin 3 katının 2 eksiği=4.3-2=10,</a:t>
            </a:r>
          </a:p>
          <a:p>
            <a:r>
              <a:rPr lang="tr-TR" sz="2000" b="1" dirty="0" smtClean="0"/>
              <a:t>5.Terimin 3 katının 2 eksiği=5.3-2=13,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3 katının 2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3.n-2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62507"/>
            <a:ext cx="21431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313038" y="1200190"/>
            <a:ext cx="1224136" cy="50405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79" y="116632"/>
            <a:ext cx="4333513" cy="20467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99992" y="116632"/>
            <a:ext cx="4464496" cy="204671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</a:p>
          <a:p>
            <a:r>
              <a:rPr lang="tr-TR" sz="2400" b="1" dirty="0" smtClean="0"/>
              <a:t>Yanda  </a:t>
            </a:r>
            <a:r>
              <a:rPr lang="tr-TR" sz="2400" b="1" dirty="0"/>
              <a:t>verilen örüntünün </a:t>
            </a:r>
            <a:r>
              <a:rPr lang="tr-TR" sz="2400" b="1" dirty="0" smtClean="0"/>
              <a:t>kuralı hangi seçenekte doğru olarak verilmiştir?</a:t>
            </a:r>
          </a:p>
          <a:p>
            <a:r>
              <a:rPr lang="tr-TR" sz="2400" b="1" dirty="0"/>
              <a:t> </a:t>
            </a:r>
            <a:r>
              <a:rPr lang="tr-TR" sz="2400" b="1" dirty="0" smtClean="0"/>
              <a:t>     a)3n   b)2n   c)n+2    d)</a:t>
            </a:r>
            <a:r>
              <a:rPr lang="tr-TR" sz="2400" b="1" dirty="0" err="1" smtClean="0"/>
              <a:t>n.n</a:t>
            </a:r>
            <a:endParaRPr lang="tr-TR" b="1" dirty="0" smtClean="0"/>
          </a:p>
          <a:p>
            <a:endParaRPr lang="tr-TR" sz="7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01404" y="2276872"/>
            <a:ext cx="8863085" cy="1631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Şekil örüntüsünü sayı örüntüsüne çevirelim.</a:t>
            </a:r>
          </a:p>
          <a:p>
            <a:r>
              <a:rPr lang="tr-TR" sz="2000" b="1" dirty="0" smtClean="0"/>
              <a:t>1.adım=1,</a:t>
            </a:r>
          </a:p>
          <a:p>
            <a:r>
              <a:rPr lang="tr-TR" sz="2000" b="1" dirty="0" smtClean="0"/>
              <a:t>2.adım=4,</a:t>
            </a:r>
          </a:p>
          <a:p>
            <a:r>
              <a:rPr lang="tr-TR" sz="2000" b="1" dirty="0" smtClean="0"/>
              <a:t>3.adım=9, </a:t>
            </a:r>
          </a:p>
          <a:p>
            <a:r>
              <a:rPr lang="tr-TR" sz="2000" b="1" dirty="0" smtClean="0"/>
              <a:t>4.adım=16 sayı örüntüsü 1,4,9,16,25,… olur.</a:t>
            </a:r>
            <a:endParaRPr lang="tr-TR" sz="2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216" y="2668617"/>
            <a:ext cx="21336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974230"/>
              </p:ext>
            </p:extLst>
          </p:nvPr>
        </p:nvGraphicFramePr>
        <p:xfrm>
          <a:off x="101404" y="3939994"/>
          <a:ext cx="2958428" cy="29180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82076"/>
                <a:gridCol w="745046"/>
                <a:gridCol w="931306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n.</a:t>
                      </a:r>
                      <a:r>
                        <a:rPr lang="tr-TR" sz="2000" b="1" dirty="0" err="1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3059833" y="4195733"/>
            <a:ext cx="5904656" cy="22929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kendisi ile çarpımı örüntünün kuralıdır.</a:t>
            </a:r>
          </a:p>
          <a:p>
            <a:r>
              <a:rPr lang="tr-TR" sz="2000" b="1" dirty="0" smtClean="0"/>
              <a:t>1.Terimin kendisi ile çarpımı=1.1=1,</a:t>
            </a:r>
          </a:p>
          <a:p>
            <a:r>
              <a:rPr lang="tr-TR" sz="2000" b="1" dirty="0" smtClean="0"/>
              <a:t>2.Terimin kendisi ile çarpımı=2.2=4,</a:t>
            </a:r>
          </a:p>
          <a:p>
            <a:r>
              <a:rPr lang="tr-TR" sz="2000" b="1" dirty="0" smtClean="0"/>
              <a:t>3.Terimin kendisi ile çarpımı=3.3=9,</a:t>
            </a:r>
          </a:p>
          <a:p>
            <a:r>
              <a:rPr lang="tr-TR" sz="2000" b="1" dirty="0" smtClean="0"/>
              <a:t>4.Terimin kendisi ile çarpımı=4.4=16,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kendisi (n) ile çarpımı bu örüntünün kuralıdır. Bu kural ise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err="1" smtClean="0">
                <a:solidFill>
                  <a:srgbClr val="FF0000"/>
                </a:solidFill>
              </a:rPr>
              <a:t>n.n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7236296" y="1592424"/>
            <a:ext cx="1224136" cy="50405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" y="94140"/>
            <a:ext cx="4769909" cy="18158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821330" y="94140"/>
            <a:ext cx="4188280" cy="181588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</a:t>
            </a:r>
          </a:p>
          <a:p>
            <a:r>
              <a:rPr lang="tr-TR" sz="2000" b="1" dirty="0" smtClean="0"/>
              <a:t>Yanda  </a:t>
            </a:r>
            <a:r>
              <a:rPr lang="tr-TR" sz="2000" b="1" dirty="0"/>
              <a:t>verilen örüntünün </a:t>
            </a:r>
            <a:r>
              <a:rPr lang="tr-TR" sz="2000" b="1" dirty="0" smtClean="0"/>
              <a:t>kuralı hangi seçenekte doğru olarak verilmiştir?</a:t>
            </a:r>
          </a:p>
          <a:p>
            <a:endParaRPr lang="tr-TR" sz="2000" b="1" dirty="0" smtClean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  a)4n+3   b)4n-3   c)3n+2    d)2n-3</a:t>
            </a:r>
            <a:endParaRPr lang="tr-TR" sz="1000" b="1" dirty="0" smtClean="0"/>
          </a:p>
          <a:p>
            <a:endParaRPr lang="tr-TR" sz="800" b="1" dirty="0" smtClean="0"/>
          </a:p>
          <a:p>
            <a:endParaRPr lang="tr-TR" sz="100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390301"/>
              </p:ext>
            </p:extLst>
          </p:nvPr>
        </p:nvGraphicFramePr>
        <p:xfrm>
          <a:off x="44406" y="2132856"/>
          <a:ext cx="2958428" cy="29180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82076"/>
                <a:gridCol w="745046"/>
                <a:gridCol w="931306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9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-3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463884" y="3182316"/>
            <a:ext cx="5528506" cy="29084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4 katının 3 eksiği bu örüntünün kuralıdır.</a:t>
            </a:r>
          </a:p>
          <a:p>
            <a:r>
              <a:rPr lang="tr-TR" sz="2000" b="1" dirty="0" smtClean="0"/>
              <a:t>1.Terimin 4 katının 3 eksiği=1.4-3=1,</a:t>
            </a:r>
          </a:p>
          <a:p>
            <a:r>
              <a:rPr lang="tr-TR" sz="2000" b="1" dirty="0" smtClean="0"/>
              <a:t>2.Terimin 4 katının 3 eksiği=2.4-3=5,</a:t>
            </a:r>
          </a:p>
          <a:p>
            <a:r>
              <a:rPr lang="tr-TR" sz="2000" b="1" dirty="0" smtClean="0"/>
              <a:t>3.Terimin 4 katının 3 eksiği=3.4-3=9,</a:t>
            </a:r>
          </a:p>
          <a:p>
            <a:r>
              <a:rPr lang="tr-TR" sz="2000" b="1" dirty="0" smtClean="0"/>
              <a:t>4.Terimin 4 katının 3 eksiği=4.4-3=13,</a:t>
            </a:r>
          </a:p>
          <a:p>
            <a:r>
              <a:rPr lang="tr-TR" sz="2000" b="1" dirty="0" smtClean="0"/>
              <a:t>5.Terimin 4 katının 3 eksiği=5.4-3=17,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4 katının 3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4.n-3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83777"/>
            <a:ext cx="246697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5958641" y="1266252"/>
            <a:ext cx="984104" cy="504056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009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308" y="94140"/>
            <a:ext cx="8807180" cy="21082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</a:p>
          <a:p>
            <a:r>
              <a:rPr lang="tr-TR" sz="2400" b="1" dirty="0" smtClean="0"/>
              <a:t>      3,8,13,18,23,.. .Yanda  </a:t>
            </a:r>
            <a:r>
              <a:rPr lang="tr-TR" sz="2400" b="1" dirty="0"/>
              <a:t>verilen örüntünün </a:t>
            </a:r>
            <a:r>
              <a:rPr lang="tr-TR" sz="2400" b="1" dirty="0" smtClean="0"/>
              <a:t>kuralı hangi seçenekte doğru olarak verilmiştir?</a:t>
            </a:r>
          </a:p>
          <a:p>
            <a:endParaRPr lang="tr-TR" sz="2400" b="1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   a)5n-2   		b)3n-2   	c)2n+3    	d)4n-1</a:t>
            </a:r>
            <a:endParaRPr lang="tr-TR" sz="1050" b="1" dirty="0" smtClean="0"/>
          </a:p>
          <a:p>
            <a:endParaRPr lang="tr-TR" sz="900" b="1" dirty="0" smtClean="0"/>
          </a:p>
          <a:p>
            <a:endParaRPr lang="tr-TR" sz="2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346116"/>
              </p:ext>
            </p:extLst>
          </p:nvPr>
        </p:nvGraphicFramePr>
        <p:xfrm>
          <a:off x="157308" y="2852936"/>
          <a:ext cx="3334572" cy="3169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85967"/>
                <a:gridCol w="798890"/>
                <a:gridCol w="1049715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13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23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463884" y="3140968"/>
            <a:ext cx="5528506" cy="260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5 katının 2 eksiği bu örüntünün kuralıdır.</a:t>
            </a:r>
          </a:p>
          <a:p>
            <a:r>
              <a:rPr lang="tr-TR" sz="2000" b="1" dirty="0" smtClean="0"/>
              <a:t>1.Terimin 5 katının 2 eksiği=1.5-2=3,</a:t>
            </a:r>
          </a:p>
          <a:p>
            <a:r>
              <a:rPr lang="tr-TR" sz="2000" b="1" dirty="0" smtClean="0"/>
              <a:t>2.Terimin 5 katının 2 eksiği=2.5-2=8,</a:t>
            </a:r>
          </a:p>
          <a:p>
            <a:r>
              <a:rPr lang="tr-TR" sz="2000" b="1" dirty="0" smtClean="0"/>
              <a:t>3.Terimin 5 katının 2 eksiği=3.5-2=13,</a:t>
            </a:r>
          </a:p>
          <a:p>
            <a:r>
              <a:rPr lang="tr-TR" sz="2000" b="1" dirty="0" smtClean="0"/>
              <a:t>4.Terimin 5 katının 2 eksiği=4.5-2=18,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5 katının 2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5.n-2 </a:t>
            </a:r>
            <a:r>
              <a:rPr lang="tr-TR" sz="2000" b="1" dirty="0" smtClean="0"/>
              <a:t>şeklindedir.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157308" y="1200814"/>
            <a:ext cx="194421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762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8641" y="6488668"/>
            <a:ext cx="3185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omeraskerden@hotmail.com.tr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57307" y="94140"/>
            <a:ext cx="8861171" cy="21082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</a:p>
          <a:p>
            <a:r>
              <a:rPr lang="tr-TR" sz="2400" b="1" dirty="0" smtClean="0"/>
              <a:t>  3,8,13,18,23,.. .Yanda  </a:t>
            </a:r>
            <a:r>
              <a:rPr lang="tr-TR" sz="2400" b="1" dirty="0"/>
              <a:t>verilen örüntünün </a:t>
            </a:r>
            <a:r>
              <a:rPr lang="tr-TR" sz="2400" b="1" dirty="0" smtClean="0"/>
              <a:t>10.terimi hangi seçenekte doğru olarak verilmiştir?</a:t>
            </a:r>
          </a:p>
          <a:p>
            <a:endParaRPr lang="tr-TR" sz="2400" b="1" dirty="0" smtClean="0"/>
          </a:p>
          <a:p>
            <a:r>
              <a:rPr lang="tr-TR" sz="2400" b="1" dirty="0"/>
              <a:t> </a:t>
            </a:r>
            <a:r>
              <a:rPr lang="tr-TR" sz="2400" b="1" dirty="0" smtClean="0"/>
              <a:t>     a) 67   		b)72   		  c) 48    	    d)54</a:t>
            </a:r>
            <a:endParaRPr lang="tr-TR" sz="1050" b="1" dirty="0" smtClean="0"/>
          </a:p>
          <a:p>
            <a:endParaRPr lang="tr-TR" sz="900" b="1" dirty="0" smtClean="0"/>
          </a:p>
          <a:p>
            <a:endParaRPr lang="tr-TR" sz="200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355919"/>
              </p:ext>
            </p:extLst>
          </p:nvPr>
        </p:nvGraphicFramePr>
        <p:xfrm>
          <a:off x="157308" y="2852936"/>
          <a:ext cx="3334572" cy="31699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85967"/>
                <a:gridCol w="798890"/>
                <a:gridCol w="1049715"/>
              </a:tblGrid>
              <a:tr h="515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 sayısı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Adım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Terim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chemeClr val="tx1"/>
                          </a:solidFill>
                          <a:effectLst/>
                        </a:rPr>
                        <a:t>Kural</a:t>
                      </a:r>
                      <a:endParaRPr lang="tr-TR" sz="4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13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547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23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…..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6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35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FF0000"/>
                          </a:solidFill>
                          <a:effectLst/>
                        </a:rPr>
                        <a:t>n</a:t>
                      </a:r>
                      <a:endParaRPr lang="tr-TR" sz="3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tx1"/>
                          </a:solidFill>
                          <a:effectLst/>
                        </a:rPr>
                        <a:t>….</a:t>
                      </a:r>
                      <a:endParaRPr lang="tr-TR" sz="3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tr-TR" sz="24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-2</a:t>
                      </a:r>
                      <a:endParaRPr lang="tr-TR" sz="2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Metin kutusu 6"/>
          <p:cNvSpPr txBox="1"/>
          <p:nvPr/>
        </p:nvSpPr>
        <p:spPr>
          <a:xfrm>
            <a:off x="3489973" y="3140968"/>
            <a:ext cx="5528506" cy="2600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Terim sayısının 5 katının 2 eksiği bu örüntünün kuralıdır.</a:t>
            </a:r>
          </a:p>
          <a:p>
            <a:r>
              <a:rPr lang="tr-TR" sz="2000" b="1" dirty="0" smtClean="0"/>
              <a:t>1.Terimin 5 katının 2 eksiği=1.5-2=3,</a:t>
            </a:r>
          </a:p>
          <a:p>
            <a:r>
              <a:rPr lang="tr-TR" sz="2000" b="1" dirty="0" smtClean="0"/>
              <a:t>2.Terimin 5 katının 2 eksiği=2.5-2=8,</a:t>
            </a:r>
          </a:p>
          <a:p>
            <a:r>
              <a:rPr lang="tr-TR" sz="2000" b="1" dirty="0" smtClean="0"/>
              <a:t>3.Terimin 5 katının 2 eksiği=3.5-2=13,</a:t>
            </a:r>
          </a:p>
          <a:p>
            <a:r>
              <a:rPr lang="tr-TR" sz="300" b="1" dirty="0" smtClean="0"/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tr-TR" sz="2000" b="1" dirty="0" smtClean="0"/>
              <a:t>n.Terimin 5 katının 2 eksiği  bu örüntünün kuralıdır.Bu kural ise</a:t>
            </a:r>
            <a:r>
              <a:rPr lang="tr-TR" sz="2000" b="1" dirty="0" smtClean="0">
                <a:solidFill>
                  <a:srgbClr val="FF0000"/>
                </a:solidFill>
              </a:rPr>
              <a:t> 5.n-2 </a:t>
            </a:r>
            <a:r>
              <a:rPr lang="tr-TR" sz="2000" b="1" dirty="0" smtClean="0"/>
              <a:t>şeklindedir.</a:t>
            </a:r>
          </a:p>
          <a:p>
            <a:r>
              <a:rPr lang="tr-TR" sz="2000" b="1" dirty="0" smtClean="0"/>
              <a:t>	</a:t>
            </a:r>
            <a:r>
              <a:rPr lang="tr-TR" sz="2000" b="1" dirty="0" smtClean="0">
                <a:solidFill>
                  <a:srgbClr val="FF0000"/>
                </a:solidFill>
              </a:rPr>
              <a:t>10.Terim 5.10-2=50-2=48 </a:t>
            </a:r>
            <a:r>
              <a:rPr lang="tr-TR" sz="2000" b="1" dirty="0" err="1" smtClean="0">
                <a:solidFill>
                  <a:srgbClr val="FF0000"/>
                </a:solidFill>
              </a:rPr>
              <a:t>dir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313498" y="1169500"/>
            <a:ext cx="1944216" cy="1008112"/>
          </a:xfrm>
          <a:prstGeom prst="rect">
            <a:avLst/>
          </a:prstGeom>
          <a:solidFill>
            <a:srgbClr val="FFFF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860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1336</Words>
  <Application>Microsoft Office PowerPoint</Application>
  <PresentationFormat>Ekran Gösterisi (4:3)</PresentationFormat>
  <Paragraphs>510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ÖRÜNTÜLER (DİZİLER)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ÖRÜNTÜLER MATEMATİK 5</dc:title>
  <dc:creator>heronmatematik@hotmail.com</dc:creator>
  <cp:lastModifiedBy>heronmatematik@hotmail.com</cp:lastModifiedBy>
  <cp:revision>57</cp:revision>
  <dcterms:created xsi:type="dcterms:W3CDTF">2013-10-05T12:33:04Z</dcterms:created>
  <dcterms:modified xsi:type="dcterms:W3CDTF">2013-10-06T05:46:28Z</dcterms:modified>
</cp:coreProperties>
</file>